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8A24-25E7-47A4-AE71-904F35A328E7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A20780F-71A8-438E-81ED-355BECCA0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8A24-25E7-47A4-AE71-904F35A328E7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780F-71A8-438E-81ED-355BECCA0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8A24-25E7-47A4-AE71-904F35A328E7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780F-71A8-438E-81ED-355BECCA0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8A24-25E7-47A4-AE71-904F35A328E7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A20780F-71A8-438E-81ED-355BECCA0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8A24-25E7-47A4-AE71-904F35A328E7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780F-71A8-438E-81ED-355BECCA045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8A24-25E7-47A4-AE71-904F35A328E7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780F-71A8-438E-81ED-355BECCA0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8A24-25E7-47A4-AE71-904F35A328E7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A20780F-71A8-438E-81ED-355BECCA045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8A24-25E7-47A4-AE71-904F35A328E7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780F-71A8-438E-81ED-355BECCA0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8A24-25E7-47A4-AE71-904F35A328E7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780F-71A8-438E-81ED-355BECCA0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8A24-25E7-47A4-AE71-904F35A328E7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780F-71A8-438E-81ED-355BECCA04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8A24-25E7-47A4-AE71-904F35A328E7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0780F-71A8-438E-81ED-355BECCA045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C988A24-25E7-47A4-AE71-904F35A328E7}" type="datetimeFigureOut">
              <a:rPr lang="ru-RU" smtClean="0"/>
              <a:t>15.10.2021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A20780F-71A8-438E-81ED-355BECCA045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1012954"/>
            <a:ext cx="7056784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" lvl="0" algn="ctr"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ru-RU" sz="2800" dirty="0" smtClean="0">
                <a:solidFill>
                  <a:srgbClr val="002060"/>
                </a:solidFill>
                <a:latin typeface="+mj-lt"/>
              </a:rPr>
              <a:t>Подбор</a:t>
            </a:r>
            <a:r>
              <a:rPr lang="ru-RU" sz="2800" dirty="0" smtClean="0">
                <a:solidFill>
                  <a:srgbClr val="002060"/>
                </a:solidFill>
                <a:latin typeface="Corbel"/>
              </a:rPr>
              <a:t> з</a:t>
            </a:r>
            <a:r>
              <a:rPr lang="ru-RU" sz="2800" dirty="0" smtClean="0">
                <a:solidFill>
                  <a:srgbClr val="002060"/>
                </a:solidFill>
                <a:latin typeface="+mj-lt"/>
              </a:rPr>
              <a:t>анятий </a:t>
            </a:r>
            <a:r>
              <a:rPr lang="ru-RU" sz="2800" dirty="0">
                <a:solidFill>
                  <a:srgbClr val="002060"/>
                </a:solidFill>
                <a:latin typeface="+mj-lt"/>
              </a:rPr>
              <a:t>с применением современных психолого-педагогических технологий инклюзивного образования в ДОО, в том числе в рамках консультативных центров для родителей (законных представителей) детей-инвалидов, детей с </a:t>
            </a:r>
            <a:r>
              <a:rPr lang="ru-RU" sz="2800" dirty="0" smtClean="0">
                <a:solidFill>
                  <a:srgbClr val="002060"/>
                </a:solidFill>
                <a:latin typeface="+mj-lt"/>
              </a:rPr>
              <a:t>ОВЗ</a:t>
            </a:r>
          </a:p>
          <a:p>
            <a:pPr marL="27432" lvl="0" algn="ctr">
              <a:spcBef>
                <a:spcPts val="600"/>
              </a:spcBef>
              <a:buClr>
                <a:srgbClr val="3891A7"/>
              </a:buClr>
              <a:buSzPct val="80000"/>
            </a:pPr>
            <a:r>
              <a:rPr lang="ru-RU" sz="2800" dirty="0">
                <a:solidFill>
                  <a:srgbClr val="002060"/>
                </a:solidFill>
                <a:latin typeface="+mj-lt"/>
              </a:rPr>
              <a:t>Н</a:t>
            </a:r>
            <a:r>
              <a:rPr lang="ru-RU" sz="2800" dirty="0" smtClean="0">
                <a:solidFill>
                  <a:srgbClr val="002060"/>
                </a:solidFill>
                <a:latin typeface="+mj-lt"/>
              </a:rPr>
              <a:t>а базе МБДОУ «Детский сад №74 «Пчёлка»</a:t>
            </a:r>
            <a:endParaRPr lang="ru-RU" sz="28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37481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7"/>
            <a:ext cx="7488832" cy="4386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75"/>
              </a:spcAft>
            </a:pPr>
            <a:r>
              <a:rPr lang="ru-RU" b="1" i="1" dirty="0" smtClean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Игра </a:t>
            </a:r>
            <a:r>
              <a:rPr lang="ru-RU" b="1" i="1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за интерактивным столиком «Соотнеси по цвету»</a:t>
            </a:r>
            <a:r>
              <a:rPr lang="ru-RU" i="1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ts val="1425"/>
              </a:lnSpc>
              <a:spcBef>
                <a:spcPts val="1350"/>
              </a:spcBef>
              <a:spcAft>
                <a:spcPts val="675"/>
              </a:spcAft>
            </a:pPr>
            <a:r>
              <a:rPr lang="ru-RU" sz="2800" b="1" dirty="0">
                <a:solidFill>
                  <a:srgbClr val="199043"/>
                </a:solidFill>
                <a:latin typeface="Helvetica"/>
                <a:ea typeface="Times New Roman"/>
                <a:cs typeface="Times New Roman"/>
              </a:rPr>
              <a:t>2. Задание «Творческая мастерская»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675"/>
              </a:spcAft>
            </a:pPr>
            <a:r>
              <a:rPr lang="ru-RU" b="1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Применение пособия </a:t>
            </a:r>
            <a:r>
              <a:rPr lang="ru-RU" b="1" dirty="0" err="1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Монтессорри</a:t>
            </a:r>
            <a:r>
              <a:rPr lang="ru-RU" b="1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 своими руками: «Игры с прищепками»</a:t>
            </a: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675"/>
              </a:spcAft>
            </a:pPr>
            <a:r>
              <a:rPr lang="ru-RU" b="1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Психолог: </a:t>
            </a: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У нашего ёжика есть друзья такие же колючие ёжики как и он сам, они хотят с тобой сейчас немного поиграть.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ts val="1425"/>
              </a:lnSpc>
              <a:spcBef>
                <a:spcPts val="1350"/>
              </a:spcBef>
              <a:spcAft>
                <a:spcPts val="675"/>
              </a:spcAft>
            </a:pPr>
            <a:r>
              <a:rPr lang="ru-RU" sz="2800" b="1" dirty="0">
                <a:solidFill>
                  <a:srgbClr val="199043"/>
                </a:solidFill>
                <a:latin typeface="Helvetica"/>
                <a:ea typeface="Times New Roman"/>
                <a:cs typeface="Times New Roman"/>
              </a:rPr>
              <a:t>3. Упражнения с шариком </a:t>
            </a:r>
            <a:r>
              <a:rPr lang="ru-RU" sz="2800" b="1" dirty="0" err="1">
                <a:solidFill>
                  <a:srgbClr val="199043"/>
                </a:solidFill>
                <a:latin typeface="Helvetica"/>
                <a:ea typeface="Times New Roman"/>
                <a:cs typeface="Times New Roman"/>
              </a:rPr>
              <a:t>массажером</a:t>
            </a:r>
            <a:r>
              <a:rPr lang="ru-RU" sz="2800" b="1" dirty="0">
                <a:solidFill>
                  <a:srgbClr val="199043"/>
                </a:solidFill>
                <a:latin typeface="Helvetica"/>
                <a:ea typeface="Times New Roman"/>
                <a:cs typeface="Times New Roman"/>
              </a:rPr>
              <a:t> </a:t>
            </a:r>
            <a:endParaRPr lang="ru-RU" sz="2800" b="1" dirty="0" smtClean="0">
              <a:solidFill>
                <a:srgbClr val="199043"/>
              </a:solidFill>
              <a:latin typeface="Helvetica"/>
              <a:ea typeface="Times New Roman"/>
              <a:cs typeface="Times New Roman"/>
            </a:endParaRPr>
          </a:p>
          <a:p>
            <a:pPr>
              <a:lnSpc>
                <a:spcPts val="1425"/>
              </a:lnSpc>
              <a:spcBef>
                <a:spcPts val="1350"/>
              </a:spcBef>
              <a:spcAft>
                <a:spcPts val="675"/>
              </a:spcAft>
            </a:pPr>
            <a:r>
              <a:rPr lang="ru-RU" sz="2800" b="1" dirty="0" smtClean="0">
                <a:solidFill>
                  <a:srgbClr val="199043"/>
                </a:solidFill>
                <a:latin typeface="Helvetica"/>
                <a:ea typeface="Times New Roman"/>
                <a:cs typeface="Times New Roman"/>
              </a:rPr>
              <a:t>Су-</a:t>
            </a:r>
            <a:r>
              <a:rPr lang="ru-RU" sz="2800" b="1" dirty="0" err="1" smtClean="0">
                <a:solidFill>
                  <a:srgbClr val="199043"/>
                </a:solidFill>
                <a:latin typeface="Helvetica"/>
                <a:ea typeface="Times New Roman"/>
                <a:cs typeface="Times New Roman"/>
              </a:rPr>
              <a:t>Джок</a:t>
            </a:r>
            <a:r>
              <a:rPr lang="ru-RU" sz="2800" b="1" dirty="0">
                <a:solidFill>
                  <a:srgbClr val="199043"/>
                </a:solidFill>
                <a:latin typeface="Helvetica"/>
                <a:ea typeface="Times New Roman"/>
                <a:cs typeface="Times New Roman"/>
              </a:rPr>
              <a:t> с </a:t>
            </a:r>
            <a:r>
              <a:rPr lang="ru-RU" sz="2800" b="1" dirty="0" smtClean="0">
                <a:solidFill>
                  <a:srgbClr val="199043"/>
                </a:solidFill>
                <a:latin typeface="Helvetica"/>
                <a:ea typeface="Times New Roman"/>
                <a:cs typeface="Times New Roman"/>
              </a:rPr>
              <a:t>использованием</a:t>
            </a:r>
          </a:p>
          <a:p>
            <a:pPr>
              <a:lnSpc>
                <a:spcPts val="1425"/>
              </a:lnSpc>
              <a:spcBef>
                <a:spcPts val="1350"/>
              </a:spcBef>
              <a:spcAft>
                <a:spcPts val="675"/>
              </a:spcAft>
            </a:pPr>
            <a:r>
              <a:rPr lang="ru-RU" sz="2800" b="1" dirty="0" smtClean="0">
                <a:solidFill>
                  <a:srgbClr val="199043"/>
                </a:solidFill>
                <a:latin typeface="Helvetica"/>
                <a:ea typeface="Times New Roman"/>
                <a:cs typeface="Times New Roman"/>
              </a:rPr>
              <a:t> </a:t>
            </a:r>
            <a:r>
              <a:rPr lang="ru-RU" sz="2800" b="1" dirty="0">
                <a:solidFill>
                  <a:srgbClr val="199043"/>
                </a:solidFill>
                <a:latin typeface="Helvetica"/>
                <a:ea typeface="Times New Roman"/>
                <a:cs typeface="Times New Roman"/>
              </a:rPr>
              <a:t>компьютерной презентации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675"/>
              </a:spcAft>
            </a:pPr>
            <a:r>
              <a:rPr lang="ru-RU" b="1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Цель:</a:t>
            </a: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 воздействовать на биологически активные точки по системе Су-</a:t>
            </a:r>
            <a:r>
              <a:rPr lang="ru-RU" dirty="0" err="1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Джок</a:t>
            </a: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, стимулировать речевые зоны коры головного мозга.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87041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764705"/>
            <a:ext cx="7272808" cy="1635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  <a:spcBef>
                <a:spcPts val="1350"/>
              </a:spcBef>
              <a:spcAft>
                <a:spcPts val="675"/>
              </a:spcAft>
            </a:pPr>
            <a:r>
              <a:rPr lang="ru-RU" sz="2800" b="1" dirty="0">
                <a:solidFill>
                  <a:srgbClr val="199043"/>
                </a:solidFill>
                <a:latin typeface="Helvetica"/>
                <a:ea typeface="Times New Roman"/>
                <a:cs typeface="Times New Roman"/>
              </a:rPr>
              <a:t>Задание «Головоломка»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675"/>
              </a:spcAft>
            </a:pPr>
            <a:r>
              <a:rPr lang="ru-RU" b="1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Психолог: </a:t>
            </a: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Сейчас мы с тобой  будем выполнять следующее задания на сообразительность.  Нужно собрать  из кусочков цветного картона фигуру зайчика, называется это задание «</a:t>
            </a:r>
            <a:r>
              <a:rPr lang="ru-RU" dirty="0" err="1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Коломбово</a:t>
            </a: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 яйцо». А теперь будем собирать головоломку.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3068960"/>
            <a:ext cx="7848872" cy="2084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  <a:spcBef>
                <a:spcPts val="1350"/>
              </a:spcBef>
              <a:spcAft>
                <a:spcPts val="675"/>
              </a:spcAft>
            </a:pPr>
            <a:r>
              <a:rPr lang="ru-RU" sz="2800" b="1" dirty="0">
                <a:solidFill>
                  <a:srgbClr val="199043"/>
                </a:solidFill>
                <a:latin typeface="Helvetica"/>
                <a:ea typeface="Times New Roman"/>
                <a:cs typeface="Times New Roman"/>
              </a:rPr>
              <a:t>Релаксационное упражнение </a:t>
            </a:r>
            <a:endParaRPr lang="ru-RU" sz="2800" b="1" dirty="0" smtClean="0">
              <a:solidFill>
                <a:srgbClr val="199043"/>
              </a:solidFill>
              <a:latin typeface="Helvetica"/>
              <a:ea typeface="Times New Roman"/>
              <a:cs typeface="Times New Roman"/>
            </a:endParaRPr>
          </a:p>
          <a:p>
            <a:pPr>
              <a:lnSpc>
                <a:spcPts val="1425"/>
              </a:lnSpc>
              <a:spcBef>
                <a:spcPts val="1350"/>
              </a:spcBef>
              <a:spcAft>
                <a:spcPts val="675"/>
              </a:spcAft>
            </a:pPr>
            <a:r>
              <a:rPr lang="ru-RU" sz="2800" b="1" dirty="0" smtClean="0">
                <a:solidFill>
                  <a:srgbClr val="199043"/>
                </a:solidFill>
                <a:latin typeface="Helvetica"/>
                <a:ea typeface="Times New Roman"/>
                <a:cs typeface="Times New Roman"/>
              </a:rPr>
              <a:t>«</a:t>
            </a:r>
            <a:r>
              <a:rPr lang="ru-RU" sz="2800" b="1" dirty="0">
                <a:solidFill>
                  <a:srgbClr val="199043"/>
                </a:solidFill>
                <a:latin typeface="Helvetica"/>
                <a:ea typeface="Times New Roman"/>
                <a:cs typeface="Times New Roman"/>
              </a:rPr>
              <a:t>Волшебный сон»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675"/>
              </a:spcAft>
            </a:pPr>
            <a:r>
              <a:rPr lang="ru-RU" b="1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Психолог.</a:t>
            </a: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 мы немножечко устали, давайте отдохнем. Представь, что ты находишься в лесу на цветочной поляне, вокруг летают красивые бабочки, такие же, каких мы сегодня делали, поют птички, ярко светит солнышко. Располагайся по удобнее и слушайте мой голос.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0115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280920" cy="4314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  <a:spcBef>
                <a:spcPts val="1350"/>
              </a:spcBef>
              <a:spcAft>
                <a:spcPts val="675"/>
              </a:spcAft>
            </a:pPr>
            <a:r>
              <a:rPr lang="ru-RU" sz="2800" b="1" dirty="0">
                <a:solidFill>
                  <a:srgbClr val="199043"/>
                </a:solidFill>
                <a:latin typeface="Helvetica"/>
                <a:ea typeface="Times New Roman"/>
                <a:cs typeface="Times New Roman"/>
              </a:rPr>
              <a:t>Игры с песком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675"/>
              </a:spcAft>
            </a:pPr>
            <a:r>
              <a:rPr lang="ru-RU" b="1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Упражнение "Необыкновенные следы"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675"/>
              </a:spcAft>
            </a:pPr>
            <a:r>
              <a:rPr lang="ru-RU" b="1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Цель:</a:t>
            </a: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 развитие тактильной чувствительности.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675"/>
              </a:spcAft>
            </a:pPr>
            <a:r>
              <a:rPr lang="ru-RU" b="1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"Идут медвежата"</a:t>
            </a: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 — ребенок кулачками и ладонями с силой надавливает на песок.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675"/>
              </a:spcAft>
            </a:pPr>
            <a:r>
              <a:rPr lang="ru-RU" b="1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"Прыгают зайцы"</a:t>
            </a: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 — кончиками пальцев ребенок ударяет по поверхности песка, двигаясь в разных направлениях.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675"/>
              </a:spcAft>
            </a:pPr>
            <a:r>
              <a:rPr lang="ru-RU" b="1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"Ползут змейки"</a:t>
            </a: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 — ребенок расслабленными/напряженными пальцами рук делает поверхность песка волнистой </a:t>
            </a:r>
            <a:r>
              <a:rPr lang="ru-RU" i="1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(в разных направлениях)</a:t>
            </a: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675"/>
              </a:spcAft>
            </a:pPr>
            <a:r>
              <a:rPr lang="ru-RU" b="1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"Бегут жучки-паучки"</a:t>
            </a: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 — ребенок двигает всеми пальцами, имитируя движение насекомых </a:t>
            </a:r>
            <a:r>
              <a:rPr lang="ru-RU" i="1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(можно полностью погружать руки в песок, встречаясь под песком руками друг с другом — "жучки здороваются")</a:t>
            </a: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.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70185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476672"/>
            <a:ext cx="792088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000" u="sng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“Каков характер – таковы и поступки”</a:t>
            </a:r>
            <a:endParaRPr lang="ru-RU" sz="1000" b="1" dirty="0">
              <a:solidFill>
                <a:srgbClr val="4F81BD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000" b="1" u="sng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</a:t>
            </a:r>
            <a:r>
              <a:rPr lang="ru-RU" sz="10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у детей нравственного поведения, положительных черт характера. Обогащение способами преодоления негативных черт характера.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000" b="1" u="sng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</a:t>
            </a: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способности управлять негативными эмоциями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регулировать собственную позицию через социальные эмоции, моральную самооценку, произвольное поведение, соподчинение мотивов.</a:t>
            </a: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0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</a:t>
            </a:r>
            <a:r>
              <a:rPr lang="ru-RU" sz="10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u="sng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sz="10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“Каков характер – таковы и поступки”</a:t>
            </a:r>
            <a:endParaRPr lang="ru-RU" sz="1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0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1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Формирование у детей нравственного поведения, положительных черт характера. Обогащение способами преодоления негативных черт характера.</a:t>
            </a:r>
          </a:p>
          <a:p>
            <a:pPr lvl="0"/>
            <a:r>
              <a:rPr lang="ru-RU" sz="10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формирование способности управлять негативными эмоциями</a:t>
            </a:r>
          </a:p>
          <a:p>
            <a:pPr lvl="0"/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регулировать собственную позицию через социальные эмоции, моральную самооценку, произвольное поведение, соподчинение мотивов.</a:t>
            </a:r>
          </a:p>
          <a:p>
            <a:pPr lvl="0"/>
            <a:r>
              <a:rPr lang="ru-RU" sz="1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Тема:“Добрые</a:t>
            </a:r>
            <a:r>
              <a:rPr lang="ru-RU" sz="1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волшебники”</a:t>
            </a: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10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“Добрые волшебники”</a:t>
            </a:r>
            <a:endParaRPr lang="ru-RU" sz="1000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Упражнение “Эстафета дружбы”. Детям предлагается взяться за руки и передать, как эстафету - рукопожатие.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Беседа о добрых и злых людях.</a:t>
            </a:r>
            <a:b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Кого называют добрым? Кого называют злым?</a:t>
            </a:r>
            <a:b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Как ведут себя добрые люди? А как ведут себя злые люди?</a:t>
            </a:r>
            <a:b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Какие слова говорят добрые люди?</a:t>
            </a:r>
            <a:b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Какие слова говорят злые люди?</a:t>
            </a:r>
            <a:b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Кого из детей нашей группы можно назвать добрыми? Почему?</a:t>
            </a:r>
            <a:b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Приведите примеры злых героев из фильмов, мультфильмов. Почему они злые?</a:t>
            </a:r>
            <a:b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Составление правил доброты.</a:t>
            </a:r>
            <a:b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Как вы думаете, что такое правила?</a:t>
            </a:r>
            <a:b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Давайте вспомним все, что мы говорили о доброте, о добрых людях и составим правила доброты.</a:t>
            </a:r>
            <a:b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Правила доброты:</a:t>
            </a:r>
            <a:b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помогать слабым, маленьким, больным, старым, попавшим в беду;</a:t>
            </a:r>
            <a:b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прощать ошибки других;</a:t>
            </a:r>
            <a:b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не жадничать;</a:t>
            </a:r>
            <a:b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не завидовать;</a:t>
            </a:r>
            <a:b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жалеть других.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Игра на решение проблемных ситуаций “Заколдованные картинки”. Педагог показывает “заколдованную” картинку, на которой нарисовано неправильное поведение детей (например, мальчик обижает маленькую девочку; драка двух мальчиков; хулиган дергает кошку за хвост и т.д.). Дети объясняют, почему эта картинка заколдованная. После этого педагог просит детей расколдовать картинку, придумав правильное поведение детей.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Этюд “Спаси птенца”. Педагог предлагает детям представить, что у них в руках маленький беспомощный птенец. Вытянуть руки ладонями вверх. Согреть его, спрятать в ладонях птенца, подышать на него и т.д. А затем предложить раскрыть ладони и представить, что птенец радостно взлетел; улыбнуться ему.</a:t>
            </a: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270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74888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0" dirty="0" smtClean="0">
                <a:solidFill>
                  <a:srgbClr val="000000"/>
                </a:solidFill>
                <a:effectLst/>
                <a:latin typeface="Times New Roman, serif"/>
              </a:rPr>
              <a:t>Тема занятия:  «</a:t>
            </a:r>
            <a:r>
              <a:rPr lang="ru-RU" b="1" i="1" dirty="0" smtClean="0">
                <a:solidFill>
                  <a:srgbClr val="000000"/>
                </a:solidFill>
                <a:latin typeface="Times New Roman, serif"/>
              </a:rPr>
              <a:t>Я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, serif"/>
              </a:rPr>
              <a:t> такой как все»</a:t>
            </a:r>
          </a:p>
          <a:p>
            <a:pPr algn="just"/>
            <a:r>
              <a:rPr lang="ru-RU" b="1" i="0" dirty="0" smtClean="0">
                <a:solidFill>
                  <a:srgbClr val="000000"/>
                </a:solidFill>
                <a:effectLst/>
                <a:latin typeface="Times New Roman, serif"/>
              </a:rPr>
              <a:t>Цель: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 формирование позитивного отношения к окружающим, укреплять уверенность в себе.</a:t>
            </a:r>
            <a:endParaRPr lang="ru-RU" b="0" i="0" dirty="0" smtClean="0">
              <a:solidFill>
                <a:srgbClr val="000000"/>
              </a:solidFill>
              <a:effectLst/>
              <a:latin typeface="Open Sans"/>
            </a:endParaRPr>
          </a:p>
          <a:p>
            <a:pPr algn="just"/>
            <a:r>
              <a:rPr lang="ru-RU" b="1" i="0" dirty="0" smtClean="0">
                <a:solidFill>
                  <a:srgbClr val="000000"/>
                </a:solidFill>
                <a:effectLst/>
                <a:latin typeface="Times New Roman, serif"/>
              </a:rPr>
              <a:t>Материалы и оборудование: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 детские песенки в записи, листы бумаги, маленькие зеркальца на каждого ребёнка, различные игрушки, изображающие животных, сказочных героев.</a:t>
            </a:r>
            <a:endParaRPr lang="ru-RU" dirty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ru-RU" b="1" i="0" dirty="0" smtClean="0">
                <a:solidFill>
                  <a:srgbClr val="000000"/>
                </a:solidFill>
                <a:effectLst/>
                <a:latin typeface="Times New Roman, serif"/>
              </a:rPr>
              <a:t>Упражнение «Зеркало»</a:t>
            </a:r>
            <a:endParaRPr lang="ru-RU" b="0" i="0" dirty="0" smtClean="0">
              <a:solidFill>
                <a:srgbClr val="000000"/>
              </a:solidFill>
              <a:effectLst/>
              <a:latin typeface="Open Sans"/>
            </a:endParaRP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Дети встают в круг. Психолог выполняет движения: вначале крупные, заметные, затем более мелкие. Дети повторяют. Роль зеркала можно предложить выполнить ребёнку.</a:t>
            </a:r>
            <a:endParaRPr lang="ru-RU" b="0" i="0" dirty="0" smtClean="0">
              <a:solidFill>
                <a:srgbClr val="000000"/>
              </a:solidFill>
              <a:effectLst/>
              <a:latin typeface="Open Sans"/>
            </a:endParaRP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Разглядывание себя в маленькие зеркальца.</a:t>
            </a:r>
            <a:endParaRPr lang="ru-RU" b="0" i="0" dirty="0" smtClean="0">
              <a:solidFill>
                <a:srgbClr val="000000"/>
              </a:solidFill>
              <a:effectLst/>
              <a:latin typeface="Open Sans"/>
            </a:endParaRP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- Что вы увидели в зеркале? А можно ли увидеть в зеркале наши внутренние качества? (добрые или злые, смелые или ленивые, обидчивые)</a:t>
            </a:r>
            <a:r>
              <a:rPr lang="ru-RU" dirty="0">
                <a:solidFill>
                  <a:srgbClr val="000000"/>
                </a:solidFill>
                <a:latin typeface="Open Sans"/>
              </a:rPr>
              <a:t>.</a:t>
            </a:r>
            <a:endParaRPr lang="ru-RU" b="1" i="1" dirty="0" smtClean="0">
              <a:solidFill>
                <a:srgbClr val="000000"/>
              </a:solidFill>
              <a:effectLst/>
              <a:latin typeface="Times New Roman, serif"/>
            </a:endParaRPr>
          </a:p>
          <a:p>
            <a:pPr algn="just"/>
            <a:r>
              <a:rPr lang="ru-RU" b="1" i="0" dirty="0" err="1" smtClean="0">
                <a:solidFill>
                  <a:srgbClr val="000000"/>
                </a:solidFill>
                <a:effectLst/>
                <a:latin typeface="Times New Roman, serif"/>
              </a:rPr>
              <a:t>Упражненин</a:t>
            </a:r>
            <a:r>
              <a:rPr lang="ru-RU" b="1" i="0" dirty="0" smtClean="0">
                <a:solidFill>
                  <a:srgbClr val="000000"/>
                </a:solidFill>
                <a:effectLst/>
                <a:latin typeface="Times New Roman, serif"/>
              </a:rPr>
              <a:t>-тренинг «Подари свою улыбку»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 </a:t>
            </a: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Цель: закрепление положительного настроения.</a:t>
            </a:r>
            <a:endParaRPr lang="ru-RU" b="0" i="0" dirty="0" smtClean="0">
              <a:solidFill>
                <a:srgbClr val="000000"/>
              </a:solidFill>
              <a:effectLst/>
              <a:latin typeface="Open Sans"/>
            </a:endParaRP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- Как вы думаете, почему люди улыбаются?</a:t>
            </a:r>
            <a:endParaRPr lang="ru-RU" b="0" i="0" dirty="0" smtClean="0">
              <a:solidFill>
                <a:srgbClr val="000000"/>
              </a:solidFill>
              <a:effectLst/>
              <a:latin typeface="Open Sans"/>
            </a:endParaRP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- Что вы чувствуете, когда сами улыбаетесь?</a:t>
            </a:r>
            <a:endParaRPr lang="ru-RU" b="0" i="0" dirty="0" smtClean="0">
              <a:solidFill>
                <a:srgbClr val="000000"/>
              </a:solidFill>
              <a:effectLst/>
              <a:latin typeface="Open Sans"/>
            </a:endParaRP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- Хочется ли вам улыбнуться, когда вокруг люди улыбаются?</a:t>
            </a:r>
            <a:endParaRPr lang="ru-RU" b="0" i="0" dirty="0" smtClean="0">
              <a:solidFill>
                <a:srgbClr val="000000"/>
              </a:solidFill>
              <a:effectLst/>
              <a:latin typeface="Open Sans"/>
            </a:endParaRPr>
          </a:p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, serif"/>
              </a:rPr>
              <a:t>Детям предлагаем нарисовать свою улыбку.</a:t>
            </a:r>
            <a:endParaRPr lang="ru-RU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781753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8136904" cy="564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Т</a:t>
            </a:r>
            <a:r>
              <a:rPr lang="ru-RU" sz="1200" dirty="0" smtClean="0"/>
              <a:t>ема </a:t>
            </a:r>
            <a:r>
              <a:rPr lang="ru-RU" sz="1200" dirty="0"/>
              <a:t>"Вместе веселее"</a:t>
            </a:r>
          </a:p>
          <a:p>
            <a:r>
              <a:rPr lang="ru-RU" sz="1200" dirty="0"/>
              <a:t>Цель: развитие познавательной и эмоциональной сферы детей.</a:t>
            </a:r>
          </a:p>
          <a:p>
            <a:r>
              <a:rPr lang="ru-RU" sz="1200" dirty="0"/>
              <a:t>Задачи:</a:t>
            </a:r>
          </a:p>
          <a:p>
            <a:r>
              <a:rPr lang="ru-RU" sz="1200" dirty="0"/>
              <a:t>Образовательные:</a:t>
            </a:r>
          </a:p>
          <a:p>
            <a:r>
              <a:rPr lang="ru-RU" sz="1200" dirty="0"/>
              <a:t>•	закреплять умения детей в игре на музыкальном инструменте;</a:t>
            </a:r>
          </a:p>
          <a:p>
            <a:r>
              <a:rPr lang="ru-RU" sz="1200" dirty="0"/>
              <a:t>•	упражнять в умении выкладывать силуэт животного из геометрических фигур;</a:t>
            </a:r>
          </a:p>
          <a:p>
            <a:r>
              <a:rPr lang="ru-RU" sz="1200" dirty="0"/>
              <a:t>•	упражнять детей в счёте от 1 до 7;</a:t>
            </a:r>
          </a:p>
          <a:p>
            <a:r>
              <a:rPr lang="ru-RU" sz="1200" dirty="0"/>
              <a:t>•	формировать у детей умения и навыки правильного физиологического и речевого дыхания.</a:t>
            </a:r>
          </a:p>
          <a:p>
            <a:r>
              <a:rPr lang="ru-RU" sz="1200" dirty="0"/>
              <a:t>Развивающие:</a:t>
            </a:r>
          </a:p>
          <a:p>
            <a:r>
              <a:rPr lang="ru-RU" sz="1200" dirty="0"/>
              <a:t>•	развивать мыслительные операции (умение классифицировать и обобщать).</a:t>
            </a:r>
          </a:p>
          <a:p>
            <a:r>
              <a:rPr lang="ru-RU" sz="1200" dirty="0"/>
              <a:t>•	развивать представление о геометрических фигурах, учить различать их.</a:t>
            </a:r>
          </a:p>
          <a:p>
            <a:r>
              <a:rPr lang="ru-RU" sz="1200" dirty="0"/>
              <a:t>•	развивать слуховое внимание.</a:t>
            </a:r>
          </a:p>
          <a:p>
            <a:r>
              <a:rPr lang="ru-RU" sz="1200" dirty="0"/>
              <a:t>•	развивать познавательные процессы (логическое мышление, память, слуховое и зрительное внимание, связную речь).</a:t>
            </a:r>
          </a:p>
          <a:p>
            <a:r>
              <a:rPr lang="ru-RU" sz="1200" dirty="0"/>
              <a:t>•	развивать зрительно-моторную координацию.</a:t>
            </a:r>
          </a:p>
          <a:p>
            <a:r>
              <a:rPr lang="ru-RU" sz="1200" dirty="0"/>
              <a:t>•	развивать зрительно-пространственную ориентацию.</a:t>
            </a:r>
          </a:p>
          <a:p>
            <a:r>
              <a:rPr lang="ru-RU" sz="1200" dirty="0"/>
              <a:t>•	развивать элементарные навыки самооценки.</a:t>
            </a:r>
          </a:p>
          <a:p>
            <a:r>
              <a:rPr lang="ru-RU" sz="1200" dirty="0"/>
              <a:t>•	развивать фантазию и воображение.</a:t>
            </a:r>
          </a:p>
          <a:p>
            <a:r>
              <a:rPr lang="ru-RU" sz="1200" dirty="0"/>
              <a:t>Воспитательные:</a:t>
            </a:r>
          </a:p>
          <a:p>
            <a:r>
              <a:rPr lang="ru-RU" sz="1200" dirty="0"/>
              <a:t>•	воспитывать у дошкольников положительное отношение к себе и к окружающим.</a:t>
            </a:r>
          </a:p>
          <a:p>
            <a:r>
              <a:rPr lang="ru-RU" sz="1200" dirty="0"/>
              <a:t>•	воспитывать самостоятельность, умение работать в коллективе, в парах, умение </a:t>
            </a:r>
            <a:r>
              <a:rPr lang="ru-RU" sz="1200" dirty="0" smtClean="0"/>
              <a:t>договариваться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Оборудование</a:t>
            </a:r>
            <a:r>
              <a:rPr lang="ru-RU" sz="1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 мягкая игрушка – подушечка в виде сердца; корзинка; гелиевый шарик «Зайчик»; ламинированные следы; «массажный шарф»; записка от героя; круги из цветной бумаги (жёлтого, красного и голубого цвета); музыкальные инструменты (погремушка, колокольчик, бубен,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трещётка</a:t>
            </a:r>
            <a:r>
              <a:rPr lang="ru-RU" sz="1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деревянные ложки); дидактические карточки с рисунком из геометрических фигур; магнитные доски; деревянные геометрические фигуры на магнитах; «волшебный мешочек»; каштаны (красного и зелёного цвета); тренажёр для дыхательной гимнастики; трубочки для сока; разноцветные ладошки на деревянных палочках; стол для песочной терапии; кисточки; ламинированная разрезная картинка с фотографией новой игры «Третий лишний»; дидактическая игра «Третий лишний».</a:t>
            </a:r>
            <a:endParaRPr lang="ru-RU" sz="1050" dirty="0">
              <a:latin typeface="Calibri"/>
              <a:ea typeface="Calibri"/>
              <a:cs typeface="Times New Roman"/>
            </a:endParaRP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36976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052736"/>
            <a:ext cx="8280920" cy="4233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Игра «Солнечный зайчик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»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Воспитатель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(подходит к окну) дети, посмотрите, какой хороший/солнечный сегодня день! Посмотрите в окно!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Давайте представим, что солнечный зайчик заглянул к нам в окошко. Закройте глазки…(дети закрывают глаза) и представьте, что солнечный зайчик попал к вам на носик. Погладьте свой носик! </a:t>
            </a:r>
            <a:r>
              <a:rPr lang="ru-RU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(Пока у детей закрыты глаза, педагог раскладывает ламинированные следы солнечного зайчика на «массажном шарфе», которые ведут по направлению к двери).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Солнечный зайчик побежал дальше по лицу (муз сопровождение), нежно погладьте его ладонями: на лбу, на носу, на щёчках, на подбородке, поглаживайте аккуратно, чтобы не спугнуть, голову, животик, руки, он забрался на плечо – погладьте его там. Солнечный зайчик не озорник, он любит вас и ласкает. А вы погладьте его и подружитесь с ним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14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838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97346"/>
            <a:ext cx="756084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«Массажный коврик»</a:t>
            </a:r>
            <a:endParaRPr lang="ru-RU" dirty="0"/>
          </a:p>
          <a:p>
            <a:r>
              <a:rPr lang="ru-RU" dirty="0" smtClean="0"/>
              <a:t>Воспитатель предлагает построиться </a:t>
            </a:r>
            <a:r>
              <a:rPr lang="ru-RU" dirty="0"/>
              <a:t>за </a:t>
            </a:r>
            <a:r>
              <a:rPr lang="ru-RU" dirty="0" smtClean="0"/>
              <a:t>ним, </a:t>
            </a:r>
            <a:r>
              <a:rPr lang="ru-RU" dirty="0"/>
              <a:t>пройти по следам и узнать, куда же они ведут.</a:t>
            </a:r>
          </a:p>
          <a:p>
            <a:r>
              <a:rPr lang="ru-RU" i="1" dirty="0"/>
              <a:t>(Педагог и дети проходят в чешках по массажному коврику, на котором также лежат следы. В результате следы приводят к двери и педагог с детьми видит гелиевый шарик в виде зайчика, к которому прикреплена записка).</a:t>
            </a:r>
            <a:endParaRPr lang="ru-RU" dirty="0"/>
          </a:p>
          <a:p>
            <a:r>
              <a:rPr lang="ru-RU" b="1" dirty="0"/>
              <a:t>Воспитатель: </a:t>
            </a:r>
            <a:r>
              <a:rPr lang="ru-RU" dirty="0"/>
              <a:t>дети, Солнечный зайчик оставил вам записку, а в ней написано: </a:t>
            </a:r>
            <a:r>
              <a:rPr lang="ru-RU" i="1" dirty="0"/>
              <a:t>«Дорогие дети, вы мне очень понравились, поэтому я оставил вам подарок, но для того, чтобы его получить, вам необходимо выполнить все мои задания! Чтобы узнать первое задание, необходимо найти цветные шарики».</a:t>
            </a:r>
            <a:endParaRPr lang="ru-RU" dirty="0"/>
          </a:p>
          <a:p>
            <a:r>
              <a:rPr lang="ru-RU" i="1" dirty="0"/>
              <a:t>(Шары из цветной бумаги висят на шторах, на разном расстоянии друг от друга, а на подоконнике за шторами лежит записка с загадками).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7500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352928" cy="5790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</a:t>
            </a:r>
            <a:r>
              <a:rPr lang="ru-RU" sz="11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Гимнастика для глаз»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 картине небо ясным</a:t>
            </a:r>
            <a:b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Нарисуем мы с тобой</a:t>
            </a:r>
            <a:b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 его закрасим краской</a:t>
            </a:r>
            <a:b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Как обычно -… (Голубой)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найдите глазками круг голубого цвета. Поморгайте глазками.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Говорила мама Боре:</a:t>
            </a:r>
            <a:b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Не пойдем сейчас - опасно!</a:t>
            </a:r>
            <a:b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Потому, что в светофоре</a:t>
            </a:r>
            <a:b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Не зеленый свет, а ...(Красный)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только глазками посмотрите на круг красного цвета. А теперь только глазками вверх и вниз.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3.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Если ищешь этот цвет,</a:t>
            </a:r>
            <a:b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Знай, его в морковке нет.</a:t>
            </a:r>
            <a:b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 вот в репке бы нашел ты</a:t>
            </a:r>
            <a:b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Этот цвет. Какой он?...(Желтый)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Найдите жёлтый круг. А теперь попробуйте только глазками нарисовать такое же круглое солнышко.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Д/и </a:t>
            </a:r>
            <a:r>
              <a:rPr lang="ru-RU" sz="11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«Музыкальные звуки»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(В это время звенит колокольчик, чтобы дети не видели его. На столе стоит тактильный ящик с музыкальными инструментами, накрытый скатертью).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Воспитатель:</a:t>
            </a: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ой, а что это за звук? (Ответы детей)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(Педагог подходит к столу с музыкальными инструментами)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А вот и ещё одно задание солнечного зайчика. Внимательно послушайте звук, а потом выскажетесь, какой инструмент издаёт такой звук.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(Педагог играет мелодии на разных инструментах: гусли, погремушка, , бубенчики, бубен, деревянные ложки).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Давайте ещё раз назовём всё то, что было в ящике (педагог показывает на музыкальный инструмент, а дети его называют).</a:t>
            </a:r>
            <a:endParaRPr lang="ru-RU" sz="1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- А как называются все эти предметы вместе? (Музыкальные инструменты).</a:t>
            </a:r>
            <a:endParaRPr lang="ru-RU" sz="1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26933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4800"/>
            <a:ext cx="8208912" cy="636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950"/>
              </a:lnSpc>
              <a:spcBef>
                <a:spcPts val="1350"/>
              </a:spcBef>
              <a:spcAft>
                <a:spcPts val="675"/>
              </a:spcAft>
            </a:pPr>
            <a:r>
              <a:rPr lang="ru-RU" kern="1800" dirty="0" smtClean="0">
                <a:solidFill>
                  <a:srgbClr val="199043"/>
                </a:solidFill>
                <a:latin typeface="Helvetica"/>
                <a:ea typeface="Times New Roman"/>
                <a:cs typeface="Times New Roman"/>
              </a:rPr>
              <a:t>Тема: "Волшебная </a:t>
            </a:r>
            <a:r>
              <a:rPr lang="ru-RU" kern="1800" dirty="0">
                <a:solidFill>
                  <a:srgbClr val="199043"/>
                </a:solidFill>
                <a:latin typeface="Helvetica"/>
                <a:ea typeface="Times New Roman"/>
                <a:cs typeface="Times New Roman"/>
              </a:rPr>
              <a:t>страна"</a:t>
            </a:r>
            <a:endParaRPr lang="ru-RU" sz="11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675"/>
              </a:spcAft>
            </a:pPr>
            <a:r>
              <a:rPr lang="ru-RU" b="1" dirty="0" smtClean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Цель </a:t>
            </a:r>
            <a:r>
              <a:rPr lang="ru-RU" b="1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занятия:</a:t>
            </a: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 помочь детям справится с переживаниями, которые препятствуют их адаптации и социализации в образовательной среде, и оптимизация их интеллектуальной деятельности за счет стимуляции психических процессов.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675"/>
              </a:spcAft>
            </a:pPr>
            <a:r>
              <a:rPr lang="ru-RU" b="1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Задачи: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Формирование адекватных форм поведения.</a:t>
            </a:r>
            <a:endParaRPr lang="ru-RU" sz="2000" dirty="0">
              <a:solidFill>
                <a:srgbClr val="333333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Снятие состояния эмоционального дискомфорта.</a:t>
            </a:r>
            <a:endParaRPr lang="ru-RU" sz="2000" dirty="0">
              <a:solidFill>
                <a:srgbClr val="333333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Коррекция познавательной сферы (памяти, внимания, мышления, восприятия)</a:t>
            </a:r>
            <a:endParaRPr lang="ru-RU" sz="2000" dirty="0">
              <a:solidFill>
                <a:srgbClr val="333333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Развитие крупной и мелкой моторики.</a:t>
            </a:r>
            <a:endParaRPr lang="ru-RU" sz="2000" dirty="0">
              <a:solidFill>
                <a:srgbClr val="333333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расширить знания  о диких животных,</a:t>
            </a:r>
            <a:endParaRPr lang="ru-RU" sz="2000" dirty="0">
              <a:solidFill>
                <a:srgbClr val="333333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развивать произвольное </a:t>
            </a:r>
            <a:r>
              <a:rPr lang="ru-RU" dirty="0" smtClean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поведение</a:t>
            </a:r>
          </a:p>
          <a:p>
            <a:pPr>
              <a:lnSpc>
                <a:spcPct val="115000"/>
              </a:lnSpc>
              <a:spcAft>
                <a:spcPts val="675"/>
              </a:spcAft>
            </a:pPr>
            <a:r>
              <a:rPr lang="ru-RU" b="1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Оборудование:</a:t>
            </a:r>
            <a:r>
              <a:rPr lang="ru-RU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 ноутбук, презентация, запись колокольчиков, оборудование для игр с прищепками.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endParaRPr lang="ru-RU" sz="2000" dirty="0">
              <a:solidFill>
                <a:srgbClr val="333333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72430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7920880" cy="6658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25"/>
              </a:lnSpc>
              <a:spcBef>
                <a:spcPts val="1350"/>
              </a:spcBef>
              <a:spcAft>
                <a:spcPts val="675"/>
              </a:spcAft>
            </a:pPr>
            <a:r>
              <a:rPr lang="ru-RU" sz="2000" b="1" dirty="0">
                <a:solidFill>
                  <a:srgbClr val="199043"/>
                </a:solidFill>
                <a:latin typeface="Helvetica"/>
                <a:ea typeface="Times New Roman"/>
                <a:cs typeface="Times New Roman"/>
              </a:rPr>
              <a:t>Ритуал </a:t>
            </a:r>
            <a:r>
              <a:rPr lang="ru-RU" sz="2000" b="1" dirty="0" smtClean="0">
                <a:solidFill>
                  <a:srgbClr val="199043"/>
                </a:solidFill>
                <a:latin typeface="Helvetica"/>
                <a:ea typeface="Times New Roman"/>
                <a:cs typeface="Times New Roman"/>
              </a:rPr>
              <a:t>приветствия</a:t>
            </a:r>
          </a:p>
          <a:p>
            <a:pPr>
              <a:lnSpc>
                <a:spcPts val="1425"/>
              </a:lnSpc>
              <a:spcBef>
                <a:spcPts val="1350"/>
              </a:spcBef>
              <a:spcAft>
                <a:spcPts val="675"/>
              </a:spcAft>
            </a:pPr>
            <a:r>
              <a:rPr lang="ru-RU" sz="2000" b="1" dirty="0" smtClean="0">
                <a:solidFill>
                  <a:srgbClr val="199043"/>
                </a:solidFill>
                <a:latin typeface="Helvetica"/>
                <a:ea typeface="Times New Roman"/>
                <a:cs typeface="Times New Roman"/>
              </a:rPr>
              <a:t> </a:t>
            </a:r>
            <a:r>
              <a:rPr lang="ru-RU" sz="2000" b="1" dirty="0">
                <a:solidFill>
                  <a:srgbClr val="199043"/>
                </a:solidFill>
                <a:latin typeface="Helvetica"/>
                <a:ea typeface="Times New Roman"/>
                <a:cs typeface="Times New Roman"/>
              </a:rPr>
              <a:t>«Колокольчики»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675"/>
              </a:spcAft>
            </a:pPr>
            <a:r>
              <a:rPr lang="ru-RU" sz="1400" b="1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Цель:</a:t>
            </a:r>
            <a:r>
              <a:rPr lang="ru-RU" sz="1400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 снятие мышечного и эмоционального </a:t>
            </a:r>
            <a:r>
              <a:rPr lang="ru-RU" sz="1400" dirty="0" smtClean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напря­жения </a:t>
            </a:r>
          </a:p>
          <a:p>
            <a:pPr lvl="0">
              <a:lnSpc>
                <a:spcPct val="115000"/>
              </a:lnSpc>
              <a:spcAft>
                <a:spcPts val="675"/>
              </a:spcAft>
            </a:pPr>
            <a:r>
              <a:rPr lang="ru-RU" sz="1400" b="1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Психолог: </a:t>
            </a:r>
            <a:r>
              <a:rPr lang="ru-RU" sz="1400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Звенит волшебный колокольчик, а значит мы с тобой отправляемся в волшебную комнату. Шепотом, чтобы не спугнуть волшебство поздороваемся: «Здравствуй, волшебная комната!» (заходя,  машут рукой).</a:t>
            </a:r>
            <a:endParaRPr lang="ru-RU" sz="1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675"/>
              </a:spcAft>
            </a:pPr>
            <a:r>
              <a:rPr lang="ru-RU" sz="1400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Сегодня мы с тобой переместимся в страну чудес, по которой  будем путешествовать. Чтобы  попасть  в  страну чудес,  волшебную  силу  нам  даст  колокольчик.  Закрой  глаза  и  слушай перезвон. Чем  внимательнее  ты  будешь  слушать,  тем  больше  силы  получишь. Открывай глаза,  мы  уже  в волшебной стране.</a:t>
            </a:r>
            <a:endParaRPr lang="ru-RU" sz="1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675"/>
              </a:spcAft>
            </a:pPr>
            <a:r>
              <a:rPr lang="ru-RU" sz="1400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- Где могут случаться чудеса? Правильно, в сказке. Мы сейчас с тобой тоже будем путешествовать. А  в стране чудес мы будем выполнять разные интересные задания!</a:t>
            </a:r>
            <a:endParaRPr lang="ru-RU" sz="1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675"/>
              </a:spcAft>
            </a:pPr>
            <a:r>
              <a:rPr lang="ru-RU" sz="1400" b="1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Психолог: </a:t>
            </a:r>
            <a:r>
              <a:rPr lang="ru-RU" sz="1400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Мы попали в творческую мастерскую «Волшебная страна». Мы с тобой  выполним три волшебных заданий и научимся делать чудеса, то есть создавать хорошее настроение своими руками.</a:t>
            </a:r>
            <a:endParaRPr lang="ru-RU" sz="1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675"/>
              </a:spcAft>
            </a:pPr>
            <a:r>
              <a:rPr lang="ru-RU" sz="1400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Для хорошего настроения мы создадим волшебный лес. Посмотри, что-то не так в этом сказочном лесу. Где же солнышко? Где звери? Птицы, насекомые? Да вот же они…Но что-то сними не так. Злой волшебник заколдовал их и перепутал все волшебные прищепки и твоя задача все вернуть на места и распределить прищепки  по цвету, превратив волшебный лес в настоящее чудо. Но перед тем как начать выполнять задание мы с тобой повторим основные цвета.</a:t>
            </a:r>
            <a:endParaRPr lang="ru-RU" sz="1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675"/>
              </a:spcAft>
            </a:pP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84866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95</TotalTime>
  <Words>243</Words>
  <Application>Microsoft Office PowerPoint</Application>
  <PresentationFormat>Экран (4:3)</PresentationFormat>
  <Paragraphs>117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users21</cp:lastModifiedBy>
  <cp:revision>10</cp:revision>
  <dcterms:created xsi:type="dcterms:W3CDTF">2019-12-11T06:39:04Z</dcterms:created>
  <dcterms:modified xsi:type="dcterms:W3CDTF">2021-10-15T04:09:25Z</dcterms:modified>
</cp:coreProperties>
</file>